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4149" autoAdjust="0"/>
  </p:normalViewPr>
  <p:slideViewPr>
    <p:cSldViewPr snapToGrid="0">
      <p:cViewPr varScale="1">
        <p:scale>
          <a:sx n="54" d="100"/>
          <a:sy n="54" d="100"/>
        </p:scale>
        <p:origin x="138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FE766C-869D-4790-8868-F67241B5A287}" type="datetimeFigureOut">
              <a:rPr lang="en-US" smtClean="0"/>
              <a:t>9/22/2021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B004DC-41DA-494B-A21A-F7AA4CFB0ABC}" type="slidenum">
              <a:rPr lang="en-US" smtClean="0"/>
              <a:t>‹#›</a:t>
            </a:fld>
            <a:endParaRPr lang="en-US"/>
          </a:p>
        </p:txBody>
      </p:sp>
    </p:spTree>
    <p:extLst>
      <p:ext uri="{BB962C8B-B14F-4D97-AF65-F5344CB8AC3E}">
        <p14:creationId xmlns:p14="http://schemas.microsoft.com/office/powerpoint/2010/main" val="595123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air traffic controller is one of the critical elements in the aviation industry. Therefore, the air traffic controller is responsible for organizing planes' movement and preserving safe distances between the aircraft. Similarly, since they are in the control center, they must direct the landing and takeoff directions to the pilot to ensure a safe flight. Pilots always need communication from the control center, and thus they get hazardous information such as dangerous weather from the air traffic controller (BLS, 2021). Air traffic controllers are also vital in enabling the transfer of planes that have departed to the required control centers and accept those arriving. Finally, notify the airport response team concerning any emerging events or activities requiring their presence.</a:t>
            </a:r>
          </a:p>
          <a:p>
            <a:endParaRPr lang="en-US" dirty="0"/>
          </a:p>
        </p:txBody>
      </p:sp>
      <p:sp>
        <p:nvSpPr>
          <p:cNvPr id="4" name="Slide Number Placeholder 3"/>
          <p:cNvSpPr>
            <a:spLocks noGrp="1"/>
          </p:cNvSpPr>
          <p:nvPr>
            <p:ph type="sldNum" sz="quarter" idx="5"/>
          </p:nvPr>
        </p:nvSpPr>
        <p:spPr/>
        <p:txBody>
          <a:bodyPr/>
          <a:lstStyle/>
          <a:p>
            <a:fld id="{FBB004DC-41DA-494B-A21A-F7AA4CFB0ABC}" type="slidenum">
              <a:rPr lang="en-US" smtClean="0"/>
              <a:t>2</a:t>
            </a:fld>
            <a:endParaRPr lang="en-US"/>
          </a:p>
        </p:txBody>
      </p:sp>
    </p:spTree>
    <p:extLst>
      <p:ext uri="{BB962C8B-B14F-4D97-AF65-F5344CB8AC3E}">
        <p14:creationId xmlns:p14="http://schemas.microsoft.com/office/powerpoint/2010/main" val="3623402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Air traffic controllers need to have the capacity to listen communicate clearly because they will be involved in giving instructions to pilots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Knecht et al., 2016</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Therefore, they need to offer vibrant and concise guidelines and listen to the request given effectively. Problems might occur anytime, such as weather changes, and controllers will need to evaluate the information and offer suitable solutions to the pilots. Controllers must have the capacity to make decisions faster and react to the changes as requested to ensure the plane's safety. The control room has several controllers, each talking to the pilot; thus, controllers need to have good concentration, work in such a situation and concentrate for long hours. Lastly are the organization skills because they might be required to handle several flights, prioritizing responsibilities and ensuring all pilots are served.</a:t>
            </a:r>
          </a:p>
          <a:p>
            <a:endParaRPr lang="en-US" dirty="0"/>
          </a:p>
        </p:txBody>
      </p:sp>
      <p:sp>
        <p:nvSpPr>
          <p:cNvPr id="4" name="Slide Number Placeholder 3"/>
          <p:cNvSpPr>
            <a:spLocks noGrp="1"/>
          </p:cNvSpPr>
          <p:nvPr>
            <p:ph type="sldNum" sz="quarter" idx="5"/>
          </p:nvPr>
        </p:nvSpPr>
        <p:spPr/>
        <p:txBody>
          <a:bodyPr/>
          <a:lstStyle/>
          <a:p>
            <a:fld id="{FBB004DC-41DA-494B-A21A-F7AA4CFB0ABC}" type="slidenum">
              <a:rPr lang="en-US" smtClean="0"/>
              <a:t>3</a:t>
            </a:fld>
            <a:endParaRPr lang="en-US"/>
          </a:p>
        </p:txBody>
      </p:sp>
    </p:spTree>
    <p:extLst>
      <p:ext uri="{BB962C8B-B14F-4D97-AF65-F5344CB8AC3E}">
        <p14:creationId xmlns:p14="http://schemas.microsoft.com/office/powerpoint/2010/main" val="4240217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Before one can become an air traffic controller, one must meet the professional skills needed. Academic skills are vital, and one of them is moral spatial consciousness and solid mathematical skills because they will need to do calculations such as speed and distances as fast as possible and provide altitude variations (</a:t>
            </a:r>
            <a:r>
              <a:rPr lang="en-US" sz="12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Soldatov</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et al., 2018</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The controller needs an associate's or a bachelor's degree from an AT-CTI package (BLS, 2021). Nevertheless, other applicants will need to obtain three years of gradual work experience or finish four years in college. The federal aviation administration offers the instructions to the program. They can teach the controllers topics related to aviation, such as aviation reading charts and airspace.</a:t>
            </a:r>
          </a:p>
          <a:p>
            <a:endParaRPr lang="en-US" dirty="0"/>
          </a:p>
        </p:txBody>
      </p:sp>
      <p:sp>
        <p:nvSpPr>
          <p:cNvPr id="4" name="Slide Number Placeholder 3"/>
          <p:cNvSpPr>
            <a:spLocks noGrp="1"/>
          </p:cNvSpPr>
          <p:nvPr>
            <p:ph type="sldNum" sz="quarter" idx="5"/>
          </p:nvPr>
        </p:nvSpPr>
        <p:spPr/>
        <p:txBody>
          <a:bodyPr/>
          <a:lstStyle/>
          <a:p>
            <a:fld id="{FBB004DC-41DA-494B-A21A-F7AA4CFB0ABC}" type="slidenum">
              <a:rPr lang="en-US" smtClean="0"/>
              <a:t>4</a:t>
            </a:fld>
            <a:endParaRPr lang="en-US"/>
          </a:p>
        </p:txBody>
      </p:sp>
    </p:spTree>
    <p:extLst>
      <p:ext uri="{BB962C8B-B14F-4D97-AF65-F5344CB8AC3E}">
        <p14:creationId xmlns:p14="http://schemas.microsoft.com/office/powerpoint/2010/main" val="2972349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One of the essential air traffic controller requirements is to pass the medical assessment, which comprises drug screening and other background evaluations. Also, medical assessment for controllers is physical and mental health checks. FAA education is vital to provide them with aviation skills, and the required candidates must begin it before thirty-one years. In the United States, one must be an American citizen to work as a controller. Similarly, the candidate must pass the ATSA evaluation, which takes one hundred and seventy minutes to finish (BLS, 2021). ATSA skills evaluation comprises several subtests developed to measure various skills and abilities required to be an effective controller. </a:t>
            </a:r>
          </a:p>
          <a:p>
            <a:endParaRPr lang="en-US" dirty="0"/>
          </a:p>
        </p:txBody>
      </p:sp>
      <p:sp>
        <p:nvSpPr>
          <p:cNvPr id="4" name="Slide Number Placeholder 3"/>
          <p:cNvSpPr>
            <a:spLocks noGrp="1"/>
          </p:cNvSpPr>
          <p:nvPr>
            <p:ph type="sldNum" sz="quarter" idx="5"/>
          </p:nvPr>
        </p:nvSpPr>
        <p:spPr/>
        <p:txBody>
          <a:bodyPr/>
          <a:lstStyle/>
          <a:p>
            <a:fld id="{FBB004DC-41DA-494B-A21A-F7AA4CFB0ABC}" type="slidenum">
              <a:rPr lang="en-US" smtClean="0"/>
              <a:t>5</a:t>
            </a:fld>
            <a:endParaRPr lang="en-US"/>
          </a:p>
        </p:txBody>
      </p:sp>
    </p:spTree>
    <p:extLst>
      <p:ext uri="{BB962C8B-B14F-4D97-AF65-F5344CB8AC3E}">
        <p14:creationId xmlns:p14="http://schemas.microsoft.com/office/powerpoint/2010/main" val="3117489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controller's unique personal and professional skills set are vital in the aviation industry. At the same time, the industry is working to ensure safety and reliable communication between the pilot and the control center. Aircraft can quickly move to their destination through efficient communication; therefore, controllers are critical in ensuring the landing and departure of the planes. The skills benefit the aviation industry by safeguarding the regulations and keeping them up to date because new systems and technologies emerge and require proper skills. Also, the skills help the industry to manage the aircraft operations by involving and ensuring risks are managed. The skills ensure that the aviation industry changes policies and processes to guarantee safety and efficient operations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Knecht et al., 2016</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FBB004DC-41DA-494B-A21A-F7AA4CFB0ABC}" type="slidenum">
              <a:rPr lang="en-US" smtClean="0"/>
              <a:t>6</a:t>
            </a:fld>
            <a:endParaRPr lang="en-US"/>
          </a:p>
        </p:txBody>
      </p:sp>
    </p:spTree>
    <p:extLst>
      <p:ext uri="{BB962C8B-B14F-4D97-AF65-F5344CB8AC3E}">
        <p14:creationId xmlns:p14="http://schemas.microsoft.com/office/powerpoint/2010/main" val="1895241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69E696D-60B0-4E17-B57E-7F367E13C142}"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C8EADE-9A7C-45E8-952F-4727D9FAA5AA}" type="slidenum">
              <a:rPr lang="en-US" smtClean="0"/>
              <a:t>‹#›</a:t>
            </a:fld>
            <a:endParaRPr lang="en-US"/>
          </a:p>
        </p:txBody>
      </p:sp>
    </p:spTree>
    <p:extLst>
      <p:ext uri="{BB962C8B-B14F-4D97-AF65-F5344CB8AC3E}">
        <p14:creationId xmlns:p14="http://schemas.microsoft.com/office/powerpoint/2010/main" val="3096045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9E696D-60B0-4E17-B57E-7F367E13C142}"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C8EADE-9A7C-45E8-952F-4727D9FAA5AA}" type="slidenum">
              <a:rPr lang="en-US" smtClean="0"/>
              <a:t>‹#›</a:t>
            </a:fld>
            <a:endParaRPr lang="en-US"/>
          </a:p>
        </p:txBody>
      </p:sp>
    </p:spTree>
    <p:extLst>
      <p:ext uri="{BB962C8B-B14F-4D97-AF65-F5344CB8AC3E}">
        <p14:creationId xmlns:p14="http://schemas.microsoft.com/office/powerpoint/2010/main" val="125245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69E696D-60B0-4E17-B57E-7F367E13C142}"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C8EADE-9A7C-45E8-952F-4727D9FAA5AA}" type="slidenum">
              <a:rPr lang="en-US" smtClean="0"/>
              <a:t>‹#›</a:t>
            </a:fld>
            <a:endParaRPr lang="en-US"/>
          </a:p>
        </p:txBody>
      </p:sp>
    </p:spTree>
    <p:extLst>
      <p:ext uri="{BB962C8B-B14F-4D97-AF65-F5344CB8AC3E}">
        <p14:creationId xmlns:p14="http://schemas.microsoft.com/office/powerpoint/2010/main" val="978762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69E696D-60B0-4E17-B57E-7F367E13C142}" type="datetimeFigureOut">
              <a:rPr lang="en-US" smtClean="0"/>
              <a:t>9/22/2021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C8EADE-9A7C-45E8-952F-4727D9FAA5AA}" type="slidenum">
              <a:rPr lang="en-US" smtClean="0"/>
              <a:t>‹#›</a:t>
            </a:fld>
            <a:endParaRPr lang="en-US"/>
          </a:p>
        </p:txBody>
      </p:sp>
    </p:spTree>
    <p:extLst>
      <p:ext uri="{BB962C8B-B14F-4D97-AF65-F5344CB8AC3E}">
        <p14:creationId xmlns:p14="http://schemas.microsoft.com/office/powerpoint/2010/main" val="4196844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69E696D-60B0-4E17-B57E-7F367E13C142}" type="datetimeFigureOut">
              <a:rPr lang="en-US" smtClean="0"/>
              <a:t>9/22/2021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C8EADE-9A7C-45E8-952F-4727D9FAA5AA}" type="slidenum">
              <a:rPr lang="en-US" smtClean="0"/>
              <a:t>‹#›</a:t>
            </a:fld>
            <a:endParaRPr lang="en-US"/>
          </a:p>
        </p:txBody>
      </p:sp>
    </p:spTree>
    <p:extLst>
      <p:ext uri="{BB962C8B-B14F-4D97-AF65-F5344CB8AC3E}">
        <p14:creationId xmlns:p14="http://schemas.microsoft.com/office/powerpoint/2010/main" val="1302450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69E696D-60B0-4E17-B57E-7F367E13C142}" type="datetimeFigureOut">
              <a:rPr lang="en-US" smtClean="0"/>
              <a:t>9/22/2021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C8EADE-9A7C-45E8-952F-4727D9FAA5AA}" type="slidenum">
              <a:rPr lang="en-US" smtClean="0"/>
              <a:t>‹#›</a:t>
            </a:fld>
            <a:endParaRPr lang="en-US"/>
          </a:p>
        </p:txBody>
      </p:sp>
    </p:spTree>
    <p:extLst>
      <p:ext uri="{BB962C8B-B14F-4D97-AF65-F5344CB8AC3E}">
        <p14:creationId xmlns:p14="http://schemas.microsoft.com/office/powerpoint/2010/main" val="2955438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9E696D-60B0-4E17-B57E-7F367E13C142}" type="datetimeFigureOut">
              <a:rPr lang="en-US" smtClean="0"/>
              <a:t>9/22/2021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C8EADE-9A7C-45E8-952F-4727D9FAA5AA}" type="slidenum">
              <a:rPr lang="en-US" smtClean="0"/>
              <a:t>‹#›</a:t>
            </a:fld>
            <a:endParaRPr lang="en-US"/>
          </a:p>
        </p:txBody>
      </p:sp>
    </p:spTree>
    <p:extLst>
      <p:ext uri="{BB962C8B-B14F-4D97-AF65-F5344CB8AC3E}">
        <p14:creationId xmlns:p14="http://schemas.microsoft.com/office/powerpoint/2010/main" val="850714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69E696D-60B0-4E17-B57E-7F367E13C142}" type="datetimeFigureOut">
              <a:rPr lang="en-US" smtClean="0"/>
              <a:t>9/22/2021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C8EADE-9A7C-45E8-952F-4727D9FAA5AA}" type="slidenum">
              <a:rPr lang="en-US" smtClean="0"/>
              <a:t>‹#›</a:t>
            </a:fld>
            <a:endParaRPr lang="en-US"/>
          </a:p>
        </p:txBody>
      </p:sp>
    </p:spTree>
    <p:extLst>
      <p:ext uri="{BB962C8B-B14F-4D97-AF65-F5344CB8AC3E}">
        <p14:creationId xmlns:p14="http://schemas.microsoft.com/office/powerpoint/2010/main" val="1947777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69E696D-60B0-4E17-B57E-7F367E13C142}" type="datetimeFigureOut">
              <a:rPr lang="en-US" smtClean="0"/>
              <a:t>9/22/2021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C8EADE-9A7C-45E8-952F-4727D9FAA5AA}" type="slidenum">
              <a:rPr lang="en-US" smtClean="0"/>
              <a:t>‹#›</a:t>
            </a:fld>
            <a:endParaRPr lang="en-US"/>
          </a:p>
        </p:txBody>
      </p:sp>
    </p:spTree>
    <p:extLst>
      <p:ext uri="{BB962C8B-B14F-4D97-AF65-F5344CB8AC3E}">
        <p14:creationId xmlns:p14="http://schemas.microsoft.com/office/powerpoint/2010/main" val="3592078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69E696D-60B0-4E17-B57E-7F367E13C142}"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C8EADE-9A7C-45E8-952F-4727D9FAA5AA}" type="slidenum">
              <a:rPr lang="en-US" smtClean="0"/>
              <a:t>‹#›</a:t>
            </a:fld>
            <a:endParaRPr lang="en-US"/>
          </a:p>
        </p:txBody>
      </p:sp>
    </p:spTree>
    <p:extLst>
      <p:ext uri="{BB962C8B-B14F-4D97-AF65-F5344CB8AC3E}">
        <p14:creationId xmlns:p14="http://schemas.microsoft.com/office/powerpoint/2010/main" val="10102140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69E696D-60B0-4E17-B57E-7F367E13C142}"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C8EADE-9A7C-45E8-952F-4727D9FAA5AA}"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762167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69E696D-60B0-4E17-B57E-7F367E13C142}"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C8EADE-9A7C-45E8-952F-4727D9FAA5AA}" type="slidenum">
              <a:rPr lang="en-US" smtClean="0"/>
              <a:t>‹#›</a:t>
            </a:fld>
            <a:endParaRPr lang="en-US"/>
          </a:p>
        </p:txBody>
      </p:sp>
    </p:spTree>
    <p:extLst>
      <p:ext uri="{BB962C8B-B14F-4D97-AF65-F5344CB8AC3E}">
        <p14:creationId xmlns:p14="http://schemas.microsoft.com/office/powerpoint/2010/main" val="6720679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69E696D-60B0-4E17-B57E-7F367E13C142}"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C8EADE-9A7C-45E8-952F-4727D9FAA5AA}"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29200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69E696D-60B0-4E17-B57E-7F367E13C142}"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C8EADE-9A7C-45E8-952F-4727D9FAA5AA}" type="slidenum">
              <a:rPr lang="en-US" smtClean="0"/>
              <a:t>‹#›</a:t>
            </a:fld>
            <a:endParaRPr lang="en-US"/>
          </a:p>
        </p:txBody>
      </p:sp>
    </p:spTree>
    <p:extLst>
      <p:ext uri="{BB962C8B-B14F-4D97-AF65-F5344CB8AC3E}">
        <p14:creationId xmlns:p14="http://schemas.microsoft.com/office/powerpoint/2010/main" val="42322571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9E696D-60B0-4E17-B57E-7F367E13C142}"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C8EADE-9A7C-45E8-952F-4727D9FAA5AA}" type="slidenum">
              <a:rPr lang="en-US" smtClean="0"/>
              <a:t>‹#›</a:t>
            </a:fld>
            <a:endParaRPr lang="en-US"/>
          </a:p>
        </p:txBody>
      </p:sp>
    </p:spTree>
    <p:extLst>
      <p:ext uri="{BB962C8B-B14F-4D97-AF65-F5344CB8AC3E}">
        <p14:creationId xmlns:p14="http://schemas.microsoft.com/office/powerpoint/2010/main" val="41252375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9E696D-60B0-4E17-B57E-7F367E13C142}" type="datetimeFigureOut">
              <a:rPr lang="en-US" smtClean="0"/>
              <a:t>9/22/2021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C8EADE-9A7C-45E8-952F-4727D9FAA5AA}" type="slidenum">
              <a:rPr lang="en-US" smtClean="0"/>
              <a:t>‹#›</a:t>
            </a:fld>
            <a:endParaRPr lang="en-US"/>
          </a:p>
        </p:txBody>
      </p:sp>
    </p:spTree>
    <p:extLst>
      <p:ext uri="{BB962C8B-B14F-4D97-AF65-F5344CB8AC3E}">
        <p14:creationId xmlns:p14="http://schemas.microsoft.com/office/powerpoint/2010/main" val="1949632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69E696D-60B0-4E17-B57E-7F367E13C142}" type="datetimeFigureOut">
              <a:rPr lang="en-US" smtClean="0"/>
              <a:t>9/22/2021</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1C8EADE-9A7C-45E8-952F-4727D9FAA5AA}" type="slidenum">
              <a:rPr lang="en-US" smtClean="0"/>
              <a:t>‹#›</a:t>
            </a:fld>
            <a:endParaRPr lang="en-US"/>
          </a:p>
        </p:txBody>
      </p:sp>
    </p:spTree>
    <p:extLst>
      <p:ext uri="{BB962C8B-B14F-4D97-AF65-F5344CB8AC3E}">
        <p14:creationId xmlns:p14="http://schemas.microsoft.com/office/powerpoint/2010/main" val="19876429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bls.gov/ooh/transportation-and-material-moving/air-traffic-controllers.htm#tab-2"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19058-77A3-4C3D-9667-A3EDBBA655A5}"/>
              </a:ext>
            </a:extLst>
          </p:cNvPr>
          <p:cNvSpPr>
            <a:spLocks noGrp="1"/>
          </p:cNvSpPr>
          <p:nvPr>
            <p:ph type="ctrTitle"/>
          </p:nvPr>
        </p:nvSpPr>
        <p:spPr/>
        <p:txBody>
          <a:bodyPr/>
          <a:lstStyle/>
          <a:p>
            <a:r>
              <a:rPr lang="en-US" dirty="0"/>
              <a:t>Unique Skill Sets for Aviation Industry</a:t>
            </a:r>
          </a:p>
        </p:txBody>
      </p:sp>
      <p:sp>
        <p:nvSpPr>
          <p:cNvPr id="3" name="Subtitle 2">
            <a:extLst>
              <a:ext uri="{FF2B5EF4-FFF2-40B4-BE49-F238E27FC236}">
                <a16:creationId xmlns:a16="http://schemas.microsoft.com/office/drawing/2014/main" id="{643CAF9D-C73D-4835-B739-2B0BF5740E09}"/>
              </a:ext>
            </a:extLst>
          </p:cNvPr>
          <p:cNvSpPr>
            <a:spLocks noGrp="1"/>
          </p:cNvSpPr>
          <p:nvPr>
            <p:ph type="subTitle" idx="1"/>
          </p:nvPr>
        </p:nvSpPr>
        <p:spPr/>
        <p:txBody>
          <a:bodyPr>
            <a:normAutofit lnSpcReduction="10000"/>
          </a:bodyPr>
          <a:lstStyle/>
          <a:p>
            <a:r>
              <a:rPr lang="en-US" dirty="0"/>
              <a:t>Student’s Name</a:t>
            </a:r>
          </a:p>
          <a:p>
            <a:r>
              <a:rPr lang="en-US" dirty="0"/>
              <a:t>Institutional Affiliations</a:t>
            </a:r>
          </a:p>
          <a:p>
            <a:r>
              <a:rPr lang="en-US" dirty="0"/>
              <a:t>Date</a:t>
            </a:r>
          </a:p>
        </p:txBody>
      </p:sp>
    </p:spTree>
    <p:extLst>
      <p:ext uri="{BB962C8B-B14F-4D97-AF65-F5344CB8AC3E}">
        <p14:creationId xmlns:p14="http://schemas.microsoft.com/office/powerpoint/2010/main" val="2897666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E8CE5-4457-43AF-B5CF-C5DBAB4DA74C}"/>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Air Traffic Controller </a:t>
            </a:r>
          </a:p>
        </p:txBody>
      </p:sp>
      <p:sp>
        <p:nvSpPr>
          <p:cNvPr id="3" name="Content Placeholder 2">
            <a:extLst>
              <a:ext uri="{FF2B5EF4-FFF2-40B4-BE49-F238E27FC236}">
                <a16:creationId xmlns:a16="http://schemas.microsoft.com/office/drawing/2014/main" id="{60924613-9E1C-4F12-BB18-3D5693D5E817}"/>
              </a:ext>
            </a:extLst>
          </p:cNvPr>
          <p:cNvSpPr>
            <a:spLocks noGrp="1"/>
          </p:cNvSpPr>
          <p:nvPr>
            <p:ph idx="1"/>
          </p:nvPr>
        </p:nvSpPr>
        <p:spPr>
          <a:xfrm>
            <a:off x="4781862" y="1409075"/>
            <a:ext cx="4492140" cy="5448925"/>
          </a:xfrm>
        </p:spPr>
        <p:txBody>
          <a:bodyPr>
            <a:normAutofit lnSpcReduction="10000"/>
          </a:bodyPr>
          <a:lstStyle/>
          <a:p>
            <a:pPr marL="0" marR="0">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Organize the movement of planes to uphold benign distances between them</a:t>
            </a:r>
          </a:p>
          <a:p>
            <a:pPr marL="0" marR="0">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Provides landing and takeoff directions to pilots</a:t>
            </a:r>
          </a:p>
          <a:p>
            <a:pPr marL="0" marR="0">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Communicate with pilots concerning weather and other perilous information (BLS, 2021)</a:t>
            </a:r>
          </a:p>
          <a:p>
            <a:pPr marL="0" marR="0">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Allows change in control of leaving planes to other traffic control centers</a:t>
            </a:r>
          </a:p>
          <a:p>
            <a:pPr marL="0" marR="0">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Inform airfield reply specialist in the occurrence of any danger</a:t>
            </a:r>
          </a:p>
          <a:p>
            <a:endParaRPr lang="en-US" dirty="0"/>
          </a:p>
        </p:txBody>
      </p:sp>
      <p:pic>
        <p:nvPicPr>
          <p:cNvPr id="5" name="Picture 4">
            <a:extLst>
              <a:ext uri="{FF2B5EF4-FFF2-40B4-BE49-F238E27FC236}">
                <a16:creationId xmlns:a16="http://schemas.microsoft.com/office/drawing/2014/main" id="{C5121C4F-F23F-4844-A217-EE9E6F4DACD7}"/>
              </a:ext>
            </a:extLst>
          </p:cNvPr>
          <p:cNvPicPr>
            <a:picLocks noChangeAspect="1"/>
          </p:cNvPicPr>
          <p:nvPr/>
        </p:nvPicPr>
        <p:blipFill>
          <a:blip r:embed="rId3"/>
          <a:stretch>
            <a:fillRect/>
          </a:stretch>
        </p:blipFill>
        <p:spPr>
          <a:xfrm>
            <a:off x="0" y="1409075"/>
            <a:ext cx="4781862" cy="5448925"/>
          </a:xfrm>
          <a:prstGeom prst="rect">
            <a:avLst/>
          </a:prstGeom>
        </p:spPr>
      </p:pic>
    </p:spTree>
    <p:extLst>
      <p:ext uri="{BB962C8B-B14F-4D97-AF65-F5344CB8AC3E}">
        <p14:creationId xmlns:p14="http://schemas.microsoft.com/office/powerpoint/2010/main" val="3588759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4B13A-1344-49DD-AC2F-CF174C137ADF}"/>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Unique Personal Skills</a:t>
            </a:r>
          </a:p>
        </p:txBody>
      </p:sp>
      <p:sp>
        <p:nvSpPr>
          <p:cNvPr id="3" name="Content Placeholder 2">
            <a:extLst>
              <a:ext uri="{FF2B5EF4-FFF2-40B4-BE49-F238E27FC236}">
                <a16:creationId xmlns:a16="http://schemas.microsoft.com/office/drawing/2014/main" id="{FF0B2977-967C-4824-96F3-6F8A373D692E}"/>
              </a:ext>
            </a:extLst>
          </p:cNvPr>
          <p:cNvSpPr>
            <a:spLocks noGrp="1"/>
          </p:cNvSpPr>
          <p:nvPr>
            <p:ph idx="1"/>
          </p:nvPr>
        </p:nvSpPr>
        <p:spPr>
          <a:xfrm>
            <a:off x="677334" y="1695894"/>
            <a:ext cx="8596668" cy="3880773"/>
          </a:xfrm>
        </p:spPr>
        <p:txBody>
          <a:bodyPr/>
          <a:lstStyle/>
          <a:p>
            <a:pPr marL="0" marR="0">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Effective communication (</a:t>
            </a:r>
            <a:r>
              <a:rPr lang="en-US" sz="2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Knecht et al., 2016</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Ability to solve problems</a:t>
            </a:r>
          </a:p>
          <a:p>
            <a:pPr marL="0" marR="0">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Decision-making skills</a:t>
            </a:r>
          </a:p>
          <a:p>
            <a:pPr marL="0" marR="0">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Concentrate for long hours</a:t>
            </a:r>
          </a:p>
          <a:p>
            <a:pPr marL="0" marR="0">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Organization skills</a:t>
            </a:r>
          </a:p>
          <a:p>
            <a:endParaRPr lang="en-US" dirty="0"/>
          </a:p>
        </p:txBody>
      </p:sp>
      <p:pic>
        <p:nvPicPr>
          <p:cNvPr id="5" name="Picture 4">
            <a:extLst>
              <a:ext uri="{FF2B5EF4-FFF2-40B4-BE49-F238E27FC236}">
                <a16:creationId xmlns:a16="http://schemas.microsoft.com/office/drawing/2014/main" id="{548239BB-7642-4156-9E56-DABD80A2894C}"/>
              </a:ext>
            </a:extLst>
          </p:cNvPr>
          <p:cNvPicPr>
            <a:picLocks noChangeAspect="1"/>
          </p:cNvPicPr>
          <p:nvPr/>
        </p:nvPicPr>
        <p:blipFill>
          <a:blip r:embed="rId3"/>
          <a:stretch>
            <a:fillRect/>
          </a:stretch>
        </p:blipFill>
        <p:spPr>
          <a:xfrm>
            <a:off x="0" y="4173143"/>
            <a:ext cx="8904157" cy="2720715"/>
          </a:xfrm>
          <a:prstGeom prst="rect">
            <a:avLst/>
          </a:prstGeom>
        </p:spPr>
      </p:pic>
    </p:spTree>
    <p:extLst>
      <p:ext uri="{BB962C8B-B14F-4D97-AF65-F5344CB8AC3E}">
        <p14:creationId xmlns:p14="http://schemas.microsoft.com/office/powerpoint/2010/main" val="237582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AF5AD-457C-4D49-BA80-B8E011740E24}"/>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Unique Professional Skills</a:t>
            </a:r>
          </a:p>
        </p:txBody>
      </p:sp>
      <p:sp>
        <p:nvSpPr>
          <p:cNvPr id="3" name="Content Placeholder 2">
            <a:extLst>
              <a:ext uri="{FF2B5EF4-FFF2-40B4-BE49-F238E27FC236}">
                <a16:creationId xmlns:a16="http://schemas.microsoft.com/office/drawing/2014/main" id="{15FE106C-550C-4423-ADC2-9319FE85A4DC}"/>
              </a:ext>
            </a:extLst>
          </p:cNvPr>
          <p:cNvSpPr>
            <a:spLocks noGrp="1"/>
          </p:cNvSpPr>
          <p:nvPr>
            <p:ph idx="1"/>
          </p:nvPr>
        </p:nvSpPr>
        <p:spPr/>
        <p:txBody>
          <a:bodyPr/>
          <a:lstStyle/>
          <a:p>
            <a:pPr marL="0" marR="0">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Virtuous spatial awareness and robust mathematical skills (</a:t>
            </a:r>
            <a:r>
              <a:rPr lang="en-US" sz="24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Soldatov</a:t>
            </a:r>
            <a:r>
              <a:rPr lang="en-US" sz="2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et al., 2018</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Associates or bachelor's degree from AT-CTI package (BLS, 2021)</a:t>
            </a:r>
          </a:p>
          <a:p>
            <a:pPr marL="0" marR="0">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Others can attend three years of gradually growing work practice</a:t>
            </a:r>
          </a:p>
          <a:p>
            <a:pPr marL="0" marR="0">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Some of the topics offered are aviation airspace, reading charts and regulations</a:t>
            </a:r>
          </a:p>
          <a:p>
            <a:endParaRPr lang="en-US" dirty="0"/>
          </a:p>
        </p:txBody>
      </p:sp>
    </p:spTree>
    <p:extLst>
      <p:ext uri="{BB962C8B-B14F-4D97-AF65-F5344CB8AC3E}">
        <p14:creationId xmlns:p14="http://schemas.microsoft.com/office/powerpoint/2010/main" val="1762257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550A6E9-0083-42EA-8FBE-021789CE7D08}"/>
              </a:ext>
            </a:extLst>
          </p:cNvPr>
          <p:cNvPicPr>
            <a:picLocks noChangeAspect="1"/>
          </p:cNvPicPr>
          <p:nvPr/>
        </p:nvPicPr>
        <p:blipFill>
          <a:blip r:embed="rId3"/>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B4790D4-ED56-41DF-8802-AA4AB9BCA7A5}"/>
              </a:ext>
            </a:extLst>
          </p:cNvPr>
          <p:cNvSpPr>
            <a:spLocks noGrp="1"/>
          </p:cNvSpPr>
          <p:nvPr>
            <p:ph type="title"/>
          </p:nvPr>
        </p:nvSpPr>
        <p:spPr/>
        <p:txBody>
          <a:bodyPr/>
          <a:lstStyle/>
          <a:p>
            <a:pPr algn="ctr"/>
            <a:r>
              <a:rPr lang="en-US" dirty="0">
                <a:solidFill>
                  <a:schemeClr val="bg1"/>
                </a:solidFill>
                <a:latin typeface="Times New Roman" panose="02020603050405020304" pitchFamily="18" charset="0"/>
                <a:cs typeface="Times New Roman" panose="02020603050405020304" pitchFamily="18" charset="0"/>
              </a:rPr>
              <a:t>Necessary Qualifications</a:t>
            </a:r>
          </a:p>
        </p:txBody>
      </p:sp>
      <p:sp>
        <p:nvSpPr>
          <p:cNvPr id="3" name="Content Placeholder 2">
            <a:extLst>
              <a:ext uri="{FF2B5EF4-FFF2-40B4-BE49-F238E27FC236}">
                <a16:creationId xmlns:a16="http://schemas.microsoft.com/office/drawing/2014/main" id="{F29C199D-2C85-4408-9636-CAC09B6924BB}"/>
              </a:ext>
            </a:extLst>
          </p:cNvPr>
          <p:cNvSpPr>
            <a:spLocks noGrp="1"/>
          </p:cNvSpPr>
          <p:nvPr>
            <p:ph idx="1"/>
          </p:nvPr>
        </p:nvSpPr>
        <p:spPr>
          <a:xfrm>
            <a:off x="677334" y="2160589"/>
            <a:ext cx="8596668" cy="3880447"/>
          </a:xfrm>
        </p:spPr>
        <p:txBody>
          <a:bodyPr/>
          <a:lstStyle/>
          <a:p>
            <a:pPr marL="0" marR="0">
              <a:lnSpc>
                <a:spcPct val="107000"/>
              </a:lnSpc>
              <a:spcBef>
                <a:spcPts val="0"/>
              </a:spcBef>
              <a:spcAft>
                <a:spcPts val="800"/>
              </a:spcAft>
            </a:pPr>
            <a:r>
              <a:rPr lang="en-US"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Pass the medical assessment </a:t>
            </a:r>
          </a:p>
          <a:p>
            <a:pPr marL="0" marR="0">
              <a:lnSpc>
                <a:spcPct val="107000"/>
              </a:lnSpc>
              <a:spcBef>
                <a:spcPts val="0"/>
              </a:spcBef>
              <a:spcAft>
                <a:spcPts val="800"/>
              </a:spcAft>
            </a:pPr>
            <a:r>
              <a:rPr lang="en-US"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Finish a exercise development at the FAA education</a:t>
            </a:r>
          </a:p>
          <a:p>
            <a:pPr marL="0" marR="0">
              <a:lnSpc>
                <a:spcPct val="107000"/>
              </a:lnSpc>
              <a:spcBef>
                <a:spcPts val="0"/>
              </a:spcBef>
              <a:spcAft>
                <a:spcPts val="800"/>
              </a:spcAft>
            </a:pPr>
            <a:r>
              <a:rPr lang="en-US"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Be an American resident</a:t>
            </a:r>
          </a:p>
          <a:p>
            <a:pPr marL="0" marR="0">
              <a:lnSpc>
                <a:spcPct val="107000"/>
              </a:lnSpc>
              <a:spcBef>
                <a:spcPts val="0"/>
              </a:spcBef>
              <a:spcAft>
                <a:spcPts val="800"/>
              </a:spcAft>
            </a:pPr>
            <a:r>
              <a:rPr lang="en-US" sz="2400" dirty="0" smtClean="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Pass </a:t>
            </a:r>
            <a:r>
              <a:rPr lang="en-US" sz="24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Air Traffic Controller Specialist Skills Assessment Battery (ATSA) (BLS, 2021)</a:t>
            </a:r>
          </a:p>
          <a:p>
            <a:endParaRPr lang="en-US" dirty="0"/>
          </a:p>
        </p:txBody>
      </p:sp>
    </p:spTree>
    <p:extLst>
      <p:ext uri="{BB962C8B-B14F-4D97-AF65-F5344CB8AC3E}">
        <p14:creationId xmlns:p14="http://schemas.microsoft.com/office/powerpoint/2010/main" val="742873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F58A3-0BD7-4B60-A11B-B75D7E44FFA7}"/>
              </a:ext>
            </a:extLst>
          </p:cNvPr>
          <p:cNvSpPr>
            <a:spLocks noGrp="1"/>
          </p:cNvSpPr>
          <p:nvPr>
            <p:ph type="title"/>
          </p:nvPr>
        </p:nvSpPr>
        <p:spPr/>
        <p:txBody>
          <a:bodyPr>
            <a:normAutofit fontScale="90000"/>
          </a:bodyPr>
          <a:lstStyle/>
          <a:p>
            <a:pPr algn="ctr"/>
            <a:r>
              <a:rPr lang="en-US" sz="4900" dirty="0">
                <a:effectLst/>
                <a:latin typeface="Times New Roman" panose="02020603050405020304" pitchFamily="18" charset="0"/>
                <a:ea typeface="Calibri" panose="020F0502020204030204" pitchFamily="34" charset="0"/>
                <a:cs typeface="Times New Roman" panose="02020603050405020304" pitchFamily="18" charset="0"/>
              </a:rPr>
              <a:t>Benefits of personal and professional skills to employers</a:t>
            </a:r>
            <a:r>
              <a:rPr lang="en-US" sz="4400" dirty="0">
                <a:effectLst/>
                <a:latin typeface="Calibri" panose="020F0502020204030204" pitchFamily="34" charset="0"/>
                <a:ea typeface="Calibri" panose="020F0502020204030204" pitchFamily="34" charset="0"/>
                <a:cs typeface="Times New Roman" panose="02020603050405020304" pitchFamily="18" charset="0"/>
              </a:rPr>
              <a:t/>
            </a:r>
            <a:br>
              <a:rPr lang="en-US" sz="44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0FB8130D-94C1-4F5E-B9BF-D63334911D25}"/>
              </a:ext>
            </a:extLst>
          </p:cNvPr>
          <p:cNvSpPr>
            <a:spLocks noGrp="1"/>
          </p:cNvSpPr>
          <p:nvPr>
            <p:ph idx="1"/>
          </p:nvPr>
        </p:nvSpPr>
        <p:spPr/>
        <p:txBody>
          <a:bodyPr/>
          <a:lstStyle/>
          <a:p>
            <a:pPr marL="0" marR="0">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Ensure the aircraft land and depart safely</a:t>
            </a:r>
          </a:p>
          <a:p>
            <a:pPr marL="0" marR="0">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Safeguard the regulations by keeping them up to date</a:t>
            </a:r>
          </a:p>
          <a:p>
            <a:pPr marL="0" marR="0">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Efficiently manage the operations of the aviation industry and use of new technologies</a:t>
            </a:r>
          </a:p>
          <a:p>
            <a:pPr marL="0" marR="0">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Involve in ensuring the risk management</a:t>
            </a:r>
          </a:p>
          <a:p>
            <a:pPr marL="0" marR="0">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Modify policies and processes for benign and effective operations, guidelines, and training approaches (</a:t>
            </a:r>
            <a:r>
              <a:rPr lang="en-US" sz="2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Knecht et al., 2016</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a:r>
          </a:p>
          <a:p>
            <a:endParaRPr lang="en-US" dirty="0"/>
          </a:p>
        </p:txBody>
      </p:sp>
    </p:spTree>
    <p:extLst>
      <p:ext uri="{BB962C8B-B14F-4D97-AF65-F5344CB8AC3E}">
        <p14:creationId xmlns:p14="http://schemas.microsoft.com/office/powerpoint/2010/main" val="34062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562D0-8C19-4865-A819-D5095AFEA3D7}"/>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 </a:t>
            </a:r>
          </a:p>
        </p:txBody>
      </p:sp>
      <p:sp>
        <p:nvSpPr>
          <p:cNvPr id="3" name="Content Placeholder 2">
            <a:extLst>
              <a:ext uri="{FF2B5EF4-FFF2-40B4-BE49-F238E27FC236}">
                <a16:creationId xmlns:a16="http://schemas.microsoft.com/office/drawing/2014/main" id="{FBF1BE8E-EC13-4DA8-8292-FBA72ADCED08}"/>
              </a:ext>
            </a:extLst>
          </p:cNvPr>
          <p:cNvSpPr>
            <a:spLocks noGrp="1"/>
          </p:cNvSpPr>
          <p:nvPr>
            <p:ph idx="1"/>
          </p:nvPr>
        </p:nvSpPr>
        <p:spPr/>
        <p:txBody>
          <a:bodyPr>
            <a:normAutofit fontScale="92500" lnSpcReduction="10000"/>
          </a:bodyPr>
          <a:lstStyle/>
          <a:p>
            <a:pPr marL="0" marR="0">
              <a:lnSpc>
                <a:spcPct val="107000"/>
              </a:lnSpc>
              <a:spcBef>
                <a:spcPts val="0"/>
              </a:spcBef>
              <a:spcAft>
                <a:spcPts val="800"/>
              </a:spcAft>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BLS (2021). Air Traffic Controllers. U.S Bureau of Labor Statistics. </a:t>
            </a:r>
            <a:r>
              <a:rPr lang="en-US" sz="2400"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https://www.bls.gov/ooh/transportation-and-material-moving/air-traffic-controllers.htm#tab-2</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2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Knecht, C. P., </a:t>
            </a:r>
            <a:r>
              <a:rPr lang="en-US" sz="24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Muehlethaler</a:t>
            </a:r>
            <a:r>
              <a:rPr lang="en-US" sz="2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C. M., &amp; </a:t>
            </a:r>
            <a:r>
              <a:rPr lang="en-US" sz="24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Elfering</a:t>
            </a:r>
            <a:r>
              <a:rPr lang="en-US" sz="2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 (2016). Nontechnical skills training in air traffic management including computer-based simulation methods: From scientific analyses to prototype training. </a:t>
            </a: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Aviation psychology and applied human factors</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6</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(2), 91.</a:t>
            </a:r>
          </a:p>
          <a:p>
            <a:pPr marL="0" marR="0">
              <a:lnSpc>
                <a:spcPct val="107000"/>
              </a:lnSpc>
              <a:spcBef>
                <a:spcPts val="0"/>
              </a:spcBef>
              <a:spcAft>
                <a:spcPts val="800"/>
              </a:spcAft>
            </a:pPr>
            <a:r>
              <a:rPr lang="en-US" sz="24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Soldatov</a:t>
            </a:r>
            <a:r>
              <a:rPr lang="en-US" sz="2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S. K., </a:t>
            </a:r>
            <a:r>
              <a:rPr lang="en-US" sz="24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Zasyad’ko</a:t>
            </a:r>
            <a:r>
              <a:rPr lang="en-US" sz="2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K. I., </a:t>
            </a:r>
            <a:r>
              <a:rPr lang="en-US" sz="24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Bogomolov</a:t>
            </a:r>
            <a:r>
              <a:rPr lang="en-US" sz="2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 V., </a:t>
            </a:r>
            <a:r>
              <a:rPr lang="en-US" sz="24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Vonarshenko</a:t>
            </a:r>
            <a:r>
              <a:rPr lang="en-US" sz="2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 P., &amp; </a:t>
            </a:r>
            <a:r>
              <a:rPr lang="en-US" sz="2400" dirty="0" err="1">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Solomka</a:t>
            </a:r>
            <a:r>
              <a:rPr lang="en-US" sz="24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 V. (2018). Professionally Important Skills of Air Traffic Controllers. </a:t>
            </a: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Human Physiology</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44</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(7), 775-778.</a:t>
            </a:r>
          </a:p>
          <a:p>
            <a:endParaRPr lang="en-US" dirty="0"/>
          </a:p>
        </p:txBody>
      </p:sp>
    </p:spTree>
    <p:extLst>
      <p:ext uri="{BB962C8B-B14F-4D97-AF65-F5344CB8AC3E}">
        <p14:creationId xmlns:p14="http://schemas.microsoft.com/office/powerpoint/2010/main" val="375841336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9</TotalTime>
  <Words>976</Words>
  <Application>Microsoft Office PowerPoint</Application>
  <PresentationFormat>Widescreen</PresentationFormat>
  <Paragraphs>46</Paragraphs>
  <Slides>7</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Times New Roman</vt:lpstr>
      <vt:lpstr>Trebuchet MS</vt:lpstr>
      <vt:lpstr>Wingdings 3</vt:lpstr>
      <vt:lpstr>Facet</vt:lpstr>
      <vt:lpstr>Unique Skill Sets for Aviation Industry</vt:lpstr>
      <vt:lpstr>Air Traffic Controller </vt:lpstr>
      <vt:lpstr>Unique Personal Skills</vt:lpstr>
      <vt:lpstr>Unique Professional Skills</vt:lpstr>
      <vt:lpstr>Necessary Qualifications</vt:lpstr>
      <vt:lpstr>Benefits of personal and professional skills to employers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Unique Skill Sets for Aviation Industry</dc:title>
  <dc:creator>Robert Mwaura</dc:creator>
  <cp:lastModifiedBy>HP</cp:lastModifiedBy>
  <cp:revision>3</cp:revision>
  <dcterms:created xsi:type="dcterms:W3CDTF">2021-09-22T17:09:15Z</dcterms:created>
  <dcterms:modified xsi:type="dcterms:W3CDTF">2021-09-22T17:33:19Z</dcterms:modified>
</cp:coreProperties>
</file>